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9"/>
  </p:notesMasterIdLst>
  <p:sldIdLst>
    <p:sldId id="318" r:id="rId4"/>
    <p:sldId id="389" r:id="rId5"/>
    <p:sldId id="333" r:id="rId6"/>
    <p:sldId id="330" r:id="rId7"/>
    <p:sldId id="323" r:id="rId8"/>
    <p:sldId id="331" r:id="rId9"/>
    <p:sldId id="390" r:id="rId10"/>
    <p:sldId id="302" r:id="rId11"/>
    <p:sldId id="324" r:id="rId12"/>
    <p:sldId id="317" r:id="rId13"/>
    <p:sldId id="325" r:id="rId14"/>
    <p:sldId id="334" r:id="rId15"/>
    <p:sldId id="335" r:id="rId16"/>
    <p:sldId id="303" r:id="rId17"/>
    <p:sldId id="304" r:id="rId18"/>
    <p:sldId id="305" r:id="rId19"/>
    <p:sldId id="306" r:id="rId20"/>
    <p:sldId id="332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60" r:id="rId34"/>
    <p:sldId id="361" r:id="rId35"/>
    <p:sldId id="337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36" r:id="rId44"/>
    <p:sldId id="387" r:id="rId45"/>
    <p:sldId id="371" r:id="rId46"/>
    <p:sldId id="369" r:id="rId47"/>
    <p:sldId id="373" r:id="rId48"/>
    <p:sldId id="376" r:id="rId49"/>
    <p:sldId id="372" r:id="rId50"/>
    <p:sldId id="359" r:id="rId51"/>
    <p:sldId id="388" r:id="rId52"/>
    <p:sldId id="378" r:id="rId53"/>
    <p:sldId id="379" r:id="rId54"/>
    <p:sldId id="380" r:id="rId55"/>
    <p:sldId id="338" r:id="rId56"/>
    <p:sldId id="314" r:id="rId57"/>
    <p:sldId id="381" r:id="rId58"/>
    <p:sldId id="316" r:id="rId59"/>
    <p:sldId id="382" r:id="rId60"/>
    <p:sldId id="313" r:id="rId61"/>
    <p:sldId id="383" r:id="rId62"/>
    <p:sldId id="326" r:id="rId63"/>
    <p:sldId id="315" r:id="rId64"/>
    <p:sldId id="339" r:id="rId65"/>
    <p:sldId id="301" r:id="rId66"/>
    <p:sldId id="384" r:id="rId67"/>
    <p:sldId id="385" r:id="rId68"/>
    <p:sldId id="340" r:id="rId69"/>
    <p:sldId id="341" r:id="rId70"/>
    <p:sldId id="342" r:id="rId71"/>
    <p:sldId id="343" r:id="rId72"/>
    <p:sldId id="344" r:id="rId73"/>
    <p:sldId id="345" r:id="rId74"/>
    <p:sldId id="329" r:id="rId75"/>
    <p:sldId id="328" r:id="rId76"/>
    <p:sldId id="386" r:id="rId77"/>
    <p:sldId id="346" r:id="rId7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36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9/02/04/keras-multiple-inputs-and-mixed-data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natural-language/docs/basics#interpreting_sentiment_analysis_value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1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https://www.pyimagesearch.com/2019/02/04/keras-multiple-inputs-and-mixed-data/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9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https://cloud.google.com/natural-language/docs/basics#interpreting_sentiment_analysis_values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9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2671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Pet finder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Pham Quang Hieu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67494"/>
            <a:ext cx="1728788" cy="3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Precision &amp; recall</a:t>
            </a:r>
          </a:p>
        </p:txBody>
      </p:sp>
      <p:pic>
        <p:nvPicPr>
          <p:cNvPr id="9218" name="Picture 2" descr="https://machinelearningcoban.com/assets/33_evaluation/P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87574"/>
            <a:ext cx="6381750" cy="373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C7647F-1D1B-4228-ACFA-1520C9913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Precision recall curve</a:t>
            </a:r>
          </a:p>
        </p:txBody>
      </p:sp>
      <p:pic>
        <p:nvPicPr>
          <p:cNvPr id="2050" name="Picture 2" descr="Precision-Recall Plot for a No Skill Classifier and a Logistic Regression Model">
            <a:extLst>
              <a:ext uri="{FF2B5EF4-FFF2-40B4-BE49-F238E27FC236}">
                <a16:creationId xmlns:a16="http://schemas.microsoft.com/office/drawing/2014/main" id="{46ED7D54-C52E-4FD3-8AF4-E09CABEBB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10801" r="9051" b="2400"/>
          <a:stretch/>
        </p:blipFill>
        <p:spPr bwMode="auto">
          <a:xfrm>
            <a:off x="1403648" y="627534"/>
            <a:ext cx="597666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Cohen Kappa</a:t>
            </a:r>
          </a:p>
        </p:txBody>
      </p:sp>
      <p:pic>
        <p:nvPicPr>
          <p:cNvPr id="2050" name="Picture 2" descr="لطخة الذخيرة صاعقة quadratic weighted kappa - rsnewmediaconcep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31" y="1059582"/>
            <a:ext cx="5519738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99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APPROACHING METHOD</a:t>
            </a:r>
          </a:p>
        </p:txBody>
      </p:sp>
    </p:spTree>
    <p:extLst>
      <p:ext uri="{BB962C8B-B14F-4D97-AF65-F5344CB8AC3E}">
        <p14:creationId xmlns:p14="http://schemas.microsoft.com/office/powerpoint/2010/main" val="298410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Multiple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10" y="843558"/>
            <a:ext cx="3497580" cy="4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Multiple Inputs</a:t>
            </a:r>
          </a:p>
        </p:txBody>
      </p:sp>
      <p:pic>
        <p:nvPicPr>
          <p:cNvPr id="2050" name="Picture 2" descr="https://pyimagesearch.com/wp-content/uploads/2019/02/keras_multi_input_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718964"/>
            <a:ext cx="4286250" cy="42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32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Bagging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2" y="1347614"/>
            <a:ext cx="7595676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Ensemble model</a:t>
            </a:r>
          </a:p>
        </p:txBody>
      </p:sp>
      <p:pic>
        <p:nvPicPr>
          <p:cNvPr id="4098" name="Picture 2" descr="The common ensemble architecture.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6912768" cy="30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0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TABULAR DATA</a:t>
            </a:r>
          </a:p>
        </p:txBody>
      </p:sp>
    </p:spTree>
    <p:extLst>
      <p:ext uri="{BB962C8B-B14F-4D97-AF65-F5344CB8AC3E}">
        <p14:creationId xmlns:p14="http://schemas.microsoft.com/office/powerpoint/2010/main" val="362992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Overall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B5D61-BDA8-4B80-86E6-A5752589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9542"/>
            <a:ext cx="5799584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B8F0B-8B1B-4A9F-84B8-369CA058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8"/>
          <a:stretch/>
        </p:blipFill>
        <p:spPr>
          <a:xfrm>
            <a:off x="467544" y="2702391"/>
            <a:ext cx="5943600" cy="2317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97E8C8-D026-4FE6-854D-0A579C7B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947" y="987574"/>
            <a:ext cx="1626493" cy="379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4D658-7A92-4172-ABAC-0D277B2CBC4D}"/>
              </a:ext>
            </a:extLst>
          </p:cNvPr>
          <p:cNvSpPr txBox="1"/>
          <p:nvPr/>
        </p:nvSpPr>
        <p:spPr>
          <a:xfrm>
            <a:off x="7812360" y="77155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325630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4" name="Oval 3"/>
          <p:cNvSpPr/>
          <p:nvPr/>
        </p:nvSpPr>
        <p:spPr>
          <a:xfrm>
            <a:off x="888696" y="3893046"/>
            <a:ext cx="720080" cy="7200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45916" y="1606246"/>
            <a:ext cx="720080" cy="7200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1996792" y="2702021"/>
            <a:ext cx="720080" cy="7200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-1252315" y="1387922"/>
            <a:ext cx="3193504" cy="3224314"/>
            <a:chOff x="-1241419" y="1431052"/>
            <a:chExt cx="3193504" cy="3224314"/>
          </a:xfrm>
          <a:solidFill>
            <a:srgbClr val="0070C0"/>
          </a:solidFill>
        </p:grpSpPr>
        <p:sp>
          <p:nvSpPr>
            <p:cNvPr id="8" name="Block Arc 7"/>
            <p:cNvSpPr/>
            <p:nvPr/>
          </p:nvSpPr>
          <p:spPr>
            <a:xfrm>
              <a:off x="-1241419" y="1431052"/>
              <a:ext cx="3193504" cy="3193504"/>
            </a:xfrm>
            <a:prstGeom prst="blockArc">
              <a:avLst>
                <a:gd name="adj1" fmla="val 16290582"/>
                <a:gd name="adj2" fmla="val 4576946"/>
                <a:gd name="adj3" fmla="val 9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5300000">
              <a:off x="595793" y="4484150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657462" y="1203598"/>
            <a:ext cx="4048798" cy="4048798"/>
            <a:chOff x="-1620688" y="1203598"/>
            <a:chExt cx="4048798" cy="4048798"/>
          </a:xfrm>
          <a:solidFill>
            <a:schemeClr val="accent1">
              <a:lumMod val="50000"/>
            </a:schemeClr>
          </a:solidFill>
        </p:grpSpPr>
        <p:sp>
          <p:nvSpPr>
            <p:cNvPr id="11" name="Block Arc 10"/>
            <p:cNvSpPr/>
            <p:nvPr/>
          </p:nvSpPr>
          <p:spPr>
            <a:xfrm>
              <a:off x="-1620688" y="1203598"/>
              <a:ext cx="4048798" cy="4048798"/>
            </a:xfrm>
            <a:prstGeom prst="blockArc">
              <a:avLst>
                <a:gd name="adj1" fmla="val 16233158"/>
                <a:gd name="adj2" fmla="val 1430557"/>
                <a:gd name="adj3" fmla="val 8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2374003">
              <a:off x="2112022" y="4027393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2106762" y="1377752"/>
            <a:ext cx="3540522" cy="3540522"/>
            <a:chOff x="-2052736" y="1377752"/>
            <a:chExt cx="3540522" cy="3540522"/>
          </a:xfrm>
          <a:solidFill>
            <a:schemeClr val="accent3"/>
          </a:solidFill>
        </p:grpSpPr>
        <p:sp>
          <p:nvSpPr>
            <p:cNvPr id="14" name="Block Arc 13"/>
            <p:cNvSpPr/>
            <p:nvPr/>
          </p:nvSpPr>
          <p:spPr>
            <a:xfrm>
              <a:off x="-2052736" y="1377752"/>
              <a:ext cx="3540522" cy="3540522"/>
            </a:xfrm>
            <a:prstGeom prst="blockArc">
              <a:avLst>
                <a:gd name="adj1" fmla="val 17694760"/>
                <a:gd name="adj2" fmla="val 849742"/>
                <a:gd name="adj3" fmla="val 1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2374003">
              <a:off x="1304369" y="3518776"/>
              <a:ext cx="148089" cy="194344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9"/>
          <p:cNvSpPr/>
          <p:nvPr/>
        </p:nvSpPr>
        <p:spPr>
          <a:xfrm>
            <a:off x="754715" y="1802426"/>
            <a:ext cx="317247" cy="29697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21"/>
          <p:cNvSpPr>
            <a:spLocks noChangeAspect="1"/>
          </p:cNvSpPr>
          <p:nvPr/>
        </p:nvSpPr>
        <p:spPr>
          <a:xfrm>
            <a:off x="1089214" y="4092232"/>
            <a:ext cx="319043" cy="321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27"/>
          <p:cNvSpPr/>
          <p:nvPr/>
        </p:nvSpPr>
        <p:spPr>
          <a:xfrm>
            <a:off x="2180617" y="2930474"/>
            <a:ext cx="342615" cy="2631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90064" y="1516315"/>
            <a:ext cx="2448272" cy="863358"/>
            <a:chOff x="803640" y="3362835"/>
            <a:chExt cx="2059657" cy="863358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Metric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50"/>
                  </a:solidFill>
                  <a:cs typeface="Arial" pitchFamily="34" charset="0"/>
                </a:rPr>
                <a:t>Description</a:t>
              </a:r>
              <a:endParaRPr lang="ko-KR" altLang="en-US" sz="1200" b="1" dirty="0">
                <a:solidFill>
                  <a:srgbClr val="00B050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76928" y="2715027"/>
            <a:ext cx="2448272" cy="1048024"/>
            <a:chOff x="803640" y="3362835"/>
            <a:chExt cx="2059657" cy="1048024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Tabular data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Image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JSON file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cs typeface="Arial" pitchFamily="34" charset="0"/>
                </a:rPr>
                <a:t>Analysis</a:t>
              </a:r>
              <a:endParaRPr lang="ko-KR" altLang="en-US" sz="12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17214" y="3913740"/>
            <a:ext cx="2448272" cy="863358"/>
            <a:chOff x="803640" y="3362835"/>
            <a:chExt cx="2059657" cy="863358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Result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Model &amp; results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030" name="Picture 6" descr="Không có mô tả ảnh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9" t="14035" r="13860" b="12138"/>
          <a:stretch/>
        </p:blipFill>
        <p:spPr bwMode="auto">
          <a:xfrm>
            <a:off x="5406026" y="1548581"/>
            <a:ext cx="280831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37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78D5-C3C1-476D-9BE5-44C0B797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76325"/>
            <a:ext cx="81153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39230-CEBC-4620-8B54-C3830375C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9642"/>
            <a:ext cx="3957178" cy="1944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F2BC-15F6-4EE2-9D29-348C1C2C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19622"/>
            <a:ext cx="45720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7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Breed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875B0-149D-49C3-AB7A-569287CC7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68624"/>
            <a:ext cx="2005965" cy="175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605BD-BE79-441D-AF40-6EB5F8DD3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88" y="1134701"/>
            <a:ext cx="3448050" cy="27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53E80-4935-4712-89DB-D86658DCE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4" y="2660467"/>
            <a:ext cx="1853565" cy="17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88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Gender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96BA6-CF95-4960-9406-2B685D9C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0" y="1347614"/>
            <a:ext cx="5943600" cy="2220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D247A-79D5-4912-8192-CF4050B1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346" y="501650"/>
            <a:ext cx="222885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6391D-DCF8-46DC-A9A6-F99C9CCF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33" y="2938693"/>
            <a:ext cx="1819275" cy="65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8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8C7A4-A3A6-4E82-8759-4B430E3E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9662"/>
            <a:ext cx="5943600" cy="2179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6F0D54-E7EF-49EF-A512-D5C68E3F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12059"/>
            <a:ext cx="1990725" cy="19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8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FurLength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4E8-61E7-4591-810B-59EB08A9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53515"/>
            <a:ext cx="5943600" cy="2236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6FDCE-8C7C-439C-962D-30EFCA21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614416"/>
            <a:ext cx="1800200" cy="19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Medical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FD36C-6745-4921-B195-0AE3BDF9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9622"/>
            <a:ext cx="2471073" cy="2540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960EA-D071-47E5-9034-E81733A77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18" y="1439624"/>
            <a:ext cx="2393360" cy="2448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6F4B8-B28A-4728-A064-1794EB114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68" y="1419622"/>
            <a:ext cx="2944682" cy="24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Quantity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3060C-58A0-4111-B050-A1C13A7A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3598"/>
            <a:ext cx="4076700" cy="28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02BB2-DB7B-410E-86B6-40582A198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779662"/>
            <a:ext cx="2143125" cy="17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0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Fee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FFBB4-3B27-432C-85C2-B483D19F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997" y="1584862"/>
            <a:ext cx="2232247" cy="1973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EF4E8-E4FC-4F95-A9F9-ADB984E2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63638"/>
            <a:ext cx="5943600" cy="22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C7648-5FF9-42AD-A03D-6319549C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70597"/>
            <a:ext cx="5943600" cy="32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132177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Media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DE684-9C56-432A-A3D6-A03DBAFD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31590"/>
            <a:ext cx="2944495" cy="298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272F8-D8BF-45AE-AAC5-3B3F075B2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39845"/>
            <a:ext cx="3383280" cy="2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0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AdoptionSpeed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75E8-F049-4EB6-BC86-B6A5F272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09700"/>
            <a:ext cx="2619375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CB030-CB22-4C94-87FE-26C2AF8EC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038350"/>
            <a:ext cx="26098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PCA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A1150-DBD6-45A9-8D60-0A4AA1C4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75606"/>
            <a:ext cx="2766060" cy="2756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12F02-18EB-4639-A9D9-182819B7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236553"/>
            <a:ext cx="289560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9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IMAGE DATA</a:t>
            </a:r>
          </a:p>
        </p:txBody>
      </p:sp>
    </p:spTree>
    <p:extLst>
      <p:ext uri="{BB962C8B-B14F-4D97-AF65-F5344CB8AC3E}">
        <p14:creationId xmlns:p14="http://schemas.microsoft.com/office/powerpoint/2010/main" val="2339617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Overall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593E-D917-42E1-B4E1-B00F48B5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876300"/>
            <a:ext cx="50577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30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Image processing - Resize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D76D-3B74-4BAF-B1D3-6DA3E549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627534"/>
            <a:ext cx="5357019" cy="2381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2D5B0-AE85-4806-95B9-0F028657F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5"/>
          <a:stretch/>
        </p:blipFill>
        <p:spPr>
          <a:xfrm>
            <a:off x="1703472" y="2931790"/>
            <a:ext cx="53202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5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Image processing – Resize + Padding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5F66A-AD58-4AB8-82A7-3DF656CE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843558"/>
            <a:ext cx="4968552" cy="40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6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Image processing – Crop resize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E44A4-A072-4D30-A5EE-DA85BB90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56079"/>
            <a:ext cx="5943600" cy="2286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932D2-73D6-41C7-99E3-AA4F9189D8D5}"/>
              </a:ext>
            </a:extLst>
          </p:cNvPr>
          <p:cNvSpPr txBox="1"/>
          <p:nvPr/>
        </p:nvSpPr>
        <p:spPr>
          <a:xfrm>
            <a:off x="1115616" y="3899252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OpenCV Object detection with ssd_mobilenet_v3 on COCO dataset</a:t>
            </a:r>
          </a:p>
        </p:txBody>
      </p:sp>
    </p:spTree>
    <p:extLst>
      <p:ext uri="{BB962C8B-B14F-4D97-AF65-F5344CB8AC3E}">
        <p14:creationId xmlns:p14="http://schemas.microsoft.com/office/powerpoint/2010/main" val="73428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Image processing – Crop resize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35FAA-EBA9-433F-A1A4-1E3B0545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627535"/>
            <a:ext cx="4765529" cy="2101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1B9EB-33EA-4DA3-AA6A-47E0013E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195" y="2715766"/>
            <a:ext cx="4767021" cy="21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45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TranferLearning</a:t>
            </a:r>
            <a:r>
              <a:rPr lang="en-US" sz="3200" dirty="0"/>
              <a:t> – Resnet50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E6DB6-B156-4877-8D4C-89DDB56D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35" y="3199284"/>
            <a:ext cx="5353050" cy="194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FD765-1016-459F-A4E8-FA742D1B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08" y="725224"/>
            <a:ext cx="6336704" cy="25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6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hông có mô tả ản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7534"/>
            <a:ext cx="81153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97200" y="4362658"/>
            <a:ext cx="27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https://www.petfinder.my/</a:t>
            </a:r>
          </a:p>
        </p:txBody>
      </p:sp>
    </p:spTree>
    <p:extLst>
      <p:ext uri="{BB962C8B-B14F-4D97-AF65-F5344CB8AC3E}">
        <p14:creationId xmlns:p14="http://schemas.microsoft.com/office/powerpoint/2010/main" val="4232168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TranferLearning</a:t>
            </a:r>
            <a:r>
              <a:rPr lang="en-US" sz="3200" dirty="0"/>
              <a:t> –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94315-7DCF-4327-A176-BA8104A2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27534"/>
            <a:ext cx="5976664" cy="3628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83461-3D96-4C9A-9F26-B140E299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258573"/>
            <a:ext cx="3714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DESCRIPTION DATA</a:t>
            </a:r>
          </a:p>
        </p:txBody>
      </p:sp>
    </p:spTree>
    <p:extLst>
      <p:ext uri="{BB962C8B-B14F-4D97-AF65-F5344CB8AC3E}">
        <p14:creationId xmlns:p14="http://schemas.microsoft.com/office/powerpoint/2010/main" val="3111212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eu.com.vn/wp-content/uploads/2020/03/nlp-lap-trinh-ngon-ngu-tu-du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9502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29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N-Gram</a:t>
            </a:r>
          </a:p>
        </p:txBody>
      </p:sp>
      <p:pic>
        <p:nvPicPr>
          <p:cNvPr id="3074" name="Picture 2" descr="N-Grams Definition | Deep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999727"/>
            <a:ext cx="661987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7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Keyword extraction</a:t>
            </a:r>
          </a:p>
        </p:txBody>
      </p:sp>
      <p:pic>
        <p:nvPicPr>
          <p:cNvPr id="1026" name="Picture 2" descr="https://nguyenvanhieu.vn/wp-content/uploads/2021/01/quy-trinh-trich-rut-tu-kho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51" y="915566"/>
            <a:ext cx="6712898" cy="311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Tf-idf</a:t>
            </a:r>
            <a:endParaRPr lang="en-US" sz="3200" dirty="0"/>
          </a:p>
        </p:txBody>
      </p:sp>
      <p:pic>
        <p:nvPicPr>
          <p:cNvPr id="1026" name="Picture 2" descr="https://nguyenvanhieu.vn/wp-content/uploads/2019/01/t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r="27644"/>
          <a:stretch/>
        </p:blipFill>
        <p:spPr bwMode="auto">
          <a:xfrm>
            <a:off x="2627784" y="1587531"/>
            <a:ext cx="3888432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guyenvanhieu.vn/wp-content/uploads/2019/01/id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r="16140"/>
          <a:stretch/>
        </p:blipFill>
        <p:spPr bwMode="auto">
          <a:xfrm>
            <a:off x="2339752" y="2751997"/>
            <a:ext cx="446449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392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Top words in Description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8" y="771550"/>
            <a:ext cx="6710883" cy="35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35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Top words in Name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15566"/>
            <a:ext cx="64389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86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F2C0B-6094-4B70-8BFD-FE18F1B8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75606"/>
            <a:ext cx="3636645" cy="3000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E3538-6A90-4E3E-AD7A-93E337E60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00" y="1923678"/>
            <a:ext cx="3182023" cy="19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29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/>
              <a:t>Pets </a:t>
            </a:r>
            <a:r>
              <a:rPr lang="en-US" sz="3200" dirty="0"/>
              <a:t>have </a:t>
            </a:r>
            <a:r>
              <a:rPr lang="en-US" sz="3200"/>
              <a:t>no descriptions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71550"/>
            <a:ext cx="6480720" cy="40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9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D1D3A-C6FC-4824-83AA-C0AD22B35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Data type</a:t>
            </a:r>
          </a:p>
        </p:txBody>
      </p:sp>
      <p:pic>
        <p:nvPicPr>
          <p:cNvPr id="1026" name="Picture 2" descr="Data Attributes">
            <a:extLst>
              <a:ext uri="{FF2B5EF4-FFF2-40B4-BE49-F238E27FC236}">
                <a16:creationId xmlns:a16="http://schemas.microsoft.com/office/drawing/2014/main" id="{591DE69E-E82B-4901-8602-10292711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33" y="833536"/>
            <a:ext cx="6930533" cy="41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28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DescriptonWordsCount and AdoptionSpeed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71550"/>
            <a:ext cx="8458200" cy="380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1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TF-IDF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9" y="967384"/>
            <a:ext cx="6540726" cy="576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90204"/>
            <a:ext cx="7416824" cy="8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TF-IDF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67894"/>
            <a:ext cx="7143750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0967"/>
          <a:stretch/>
        </p:blipFill>
        <p:spPr>
          <a:xfrm>
            <a:off x="899592" y="685707"/>
            <a:ext cx="7688880" cy="30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6609234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Label detection</a:t>
            </a:r>
          </a:p>
        </p:txBody>
      </p:sp>
      <p:pic>
        <p:nvPicPr>
          <p:cNvPr id="6146" name="Picture 2" descr="Setagaya ward stree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9592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563638"/>
            <a:ext cx="1844374" cy="26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79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Label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" y="1563638"/>
            <a:ext cx="7280910" cy="27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26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Image properties</a:t>
            </a:r>
          </a:p>
        </p:txBody>
      </p:sp>
      <p:pic>
        <p:nvPicPr>
          <p:cNvPr id="8194" name="Picture 2" descr="Bali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5778500" cy="38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ominant colors detected in Bali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97" y="1435313"/>
            <a:ext cx="263842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57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Dominant color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203598"/>
            <a:ext cx="54197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9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Face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563638"/>
            <a:ext cx="75247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73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Face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592353"/>
            <a:ext cx="7134225" cy="27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1135718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Text detection</a:t>
            </a:r>
          </a:p>
        </p:txBody>
      </p:sp>
      <p:pic>
        <p:nvPicPr>
          <p:cNvPr id="1026" name="Picture 2" descr="Road sign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300211"/>
            <a:ext cx="4381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93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Crop hints</a:t>
            </a:r>
          </a:p>
        </p:txBody>
      </p:sp>
      <p:pic>
        <p:nvPicPr>
          <p:cNvPr id="7170" name="Picture 2" descr="https://cloud.google.com/vision/docs/images/c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43558"/>
            <a:ext cx="3146108" cy="419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loud.google.com/vision/docs/images/cat-cropped-1.77-asp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39702"/>
            <a:ext cx="3143250" cy="17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143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4020764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Sentiment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923678"/>
            <a:ext cx="76104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4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Description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" y="1779662"/>
            <a:ext cx="9092565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Description entity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278216"/>
            <a:ext cx="896112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94850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Support vector machine</a:t>
            </a:r>
          </a:p>
        </p:txBody>
      </p:sp>
      <p:pic>
        <p:nvPicPr>
          <p:cNvPr id="3074" name="Picture 2" descr="Support-vector machine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7" y="1131590"/>
            <a:ext cx="3771906" cy="36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12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Random forest</a:t>
            </a:r>
          </a:p>
        </p:txBody>
      </p:sp>
      <p:pic>
        <p:nvPicPr>
          <p:cNvPr id="4098" name="Picture 2" descr="Random Forests Understa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90" y="987574"/>
            <a:ext cx="5646420" cy="382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266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Gradient Boosting</a:t>
            </a:r>
          </a:p>
        </p:txBody>
      </p:sp>
      <p:pic>
        <p:nvPicPr>
          <p:cNvPr id="5122" name="Picture 2" descr="Flow diagram of gradient boosting machine learning method. The ensemble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915566"/>
            <a:ext cx="5667375" cy="372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6" y="1288334"/>
            <a:ext cx="6363367" cy="3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7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Ensemble</a:t>
            </a:r>
          </a:p>
        </p:txBody>
      </p:sp>
      <p:pic>
        <p:nvPicPr>
          <p:cNvPr id="6146" name="Picture 2" descr="machine learning - hard voting, soft voting in ensemble based methods -  Cross Validat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6"/>
          <a:stretch/>
        </p:blipFill>
        <p:spPr bwMode="auto">
          <a:xfrm>
            <a:off x="1065847" y="895382"/>
            <a:ext cx="701230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54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850921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Train test split</a:t>
            </a:r>
          </a:p>
        </p:txBody>
      </p:sp>
      <p:pic>
        <p:nvPicPr>
          <p:cNvPr id="1026" name="Picture 2" descr="Train/Test Split and Cross Validation - A Python Tutorial - AlgoTrading101  B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b="2160"/>
          <a:stretch/>
        </p:blipFill>
        <p:spPr bwMode="auto">
          <a:xfrm>
            <a:off x="1043608" y="1011948"/>
            <a:ext cx="6576442" cy="350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60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cross validation</a:t>
            </a:r>
          </a:p>
        </p:txBody>
      </p:sp>
      <p:pic>
        <p:nvPicPr>
          <p:cNvPr id="1026" name="Picture 2" descr="model_sel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7620" r="3039" b="937"/>
          <a:stretch/>
        </p:blipFill>
        <p:spPr bwMode="auto">
          <a:xfrm>
            <a:off x="1763687" y="1275605"/>
            <a:ext cx="5760641" cy="34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826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Final result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2067694"/>
            <a:ext cx="89820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0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59832" y="2283718"/>
            <a:ext cx="3024336" cy="5760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THANK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YOU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err="1"/>
              <a:t>Confustion</a:t>
            </a:r>
            <a:r>
              <a:rPr lang="en-US" sz="3200" dirty="0"/>
              <a:t> matrix</a:t>
            </a:r>
          </a:p>
        </p:txBody>
      </p:sp>
      <p:pic>
        <p:nvPicPr>
          <p:cNvPr id="1026" name="Picture 2" descr="Confusion Matrix for Your Multi-Class Machine Learning Model | by Joydwip  Mohajon | Towards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3947" r="10087" b="8107"/>
          <a:stretch/>
        </p:blipFill>
        <p:spPr bwMode="auto">
          <a:xfrm>
            <a:off x="1691680" y="1059582"/>
            <a:ext cx="525658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87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3B18FE-2185-4A52-A902-7A6BA421C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ROC curve</a:t>
            </a:r>
          </a:p>
        </p:txBody>
      </p:sp>
      <p:pic>
        <p:nvPicPr>
          <p:cNvPr id="1026" name="Picture 2" descr="ROC Curve Plot for a No Skill Classifier and a Logistic Regression Model">
            <a:extLst>
              <a:ext uri="{FF2B5EF4-FFF2-40B4-BE49-F238E27FC236}">
                <a16:creationId xmlns:a16="http://schemas.microsoft.com/office/drawing/2014/main" id="{45A92D2F-0220-4064-AA0C-943AA864D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10801" r="9050" b="2400"/>
          <a:stretch/>
        </p:blipFill>
        <p:spPr bwMode="auto">
          <a:xfrm>
            <a:off x="1403648" y="627534"/>
            <a:ext cx="597666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284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220</Words>
  <Application>Microsoft Office PowerPoint</Application>
  <PresentationFormat>On-screen Show (16:9)</PresentationFormat>
  <Paragraphs>95</Paragraphs>
  <Slides>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Pham Quang Hieu</cp:lastModifiedBy>
  <cp:revision>133</cp:revision>
  <dcterms:created xsi:type="dcterms:W3CDTF">2016-12-05T23:26:54Z</dcterms:created>
  <dcterms:modified xsi:type="dcterms:W3CDTF">2022-04-27T04:22:22Z</dcterms:modified>
</cp:coreProperties>
</file>